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4" r:id="rId4"/>
    <p:sldId id="272" r:id="rId5"/>
    <p:sldId id="273" r:id="rId6"/>
    <p:sldId id="265" r:id="rId7"/>
    <p:sldId id="274" r:id="rId8"/>
    <p:sldId id="266" r:id="rId9"/>
    <p:sldId id="275" r:id="rId10"/>
    <p:sldId id="276" r:id="rId11"/>
    <p:sldId id="277" r:id="rId12"/>
    <p:sldId id="278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3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0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64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1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2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6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51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0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69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0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7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A5842-C8DF-4D65-B936-436CE713EDC8}" type="datetimeFigureOut">
              <a:rPr lang="zh-TW" altLang="en-US" smtClean="0"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63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 on </a:t>
            </a:r>
            <a:r>
              <a:rPr lang="en-US" altLang="zh-TW" smtClean="0"/>
              <a:t>Chip HW2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zh-TW" altLang="en-US" dirty="0" smtClean="0"/>
              <a:t>陳朝烈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電子系 碩士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</a:p>
          <a:p>
            <a:pPr algn="r"/>
            <a:r>
              <a:rPr lang="en-US" altLang="zh-TW" dirty="0" smtClean="0"/>
              <a:t>F107112118</a:t>
            </a:r>
          </a:p>
          <a:p>
            <a:pPr algn="r"/>
            <a:r>
              <a:rPr lang="zh-TW" altLang="en-US" dirty="0" smtClean="0"/>
              <a:t>楊豐</a:t>
            </a:r>
            <a:r>
              <a:rPr lang="zh-TW" altLang="en-US" dirty="0"/>
              <a:t>瑞</a:t>
            </a:r>
          </a:p>
        </p:txBody>
      </p:sp>
    </p:spTree>
    <p:extLst>
      <p:ext uri="{BB962C8B-B14F-4D97-AF65-F5344CB8AC3E}">
        <p14:creationId xmlns:p14="http://schemas.microsoft.com/office/powerpoint/2010/main" val="102041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838200" y="1690688"/>
            <a:ext cx="4742468" cy="3938409"/>
            <a:chOff x="303212" y="-1038047"/>
            <a:chExt cx="4742468" cy="39384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212" y="223837"/>
              <a:ext cx="3228975" cy="2676525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735328" y="1845512"/>
              <a:ext cx="2796859" cy="3109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03212" y="-1038047"/>
              <a:ext cx="47424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Step5. </a:t>
              </a:r>
              <a:r>
                <a:rPr lang="zh-TW" altLang="en-US" sz="2000" b="1" dirty="0" smtClean="0"/>
                <a:t>藉由上述步驟地到的位置資訊將上</a:t>
              </a:r>
              <a:endParaRPr lang="en-US" altLang="zh-TW" sz="2000" b="1" dirty="0" smtClean="0"/>
            </a:p>
            <a:p>
              <a:r>
                <a:rPr lang="zh-TW" altLang="en-US" sz="2000" b="1" dirty="0"/>
                <a:t> </a:t>
              </a:r>
              <a:r>
                <a:rPr lang="zh-TW" altLang="en-US" sz="2000" b="1" dirty="0" smtClean="0"/>
                <a:t>            下限寫入暫存</a:t>
              </a:r>
              <a:r>
                <a:rPr lang="en-US" altLang="zh-TW" sz="2000" b="1" dirty="0" smtClean="0"/>
                <a:t>Q</a:t>
              </a:r>
              <a:r>
                <a:rPr lang="zh-TW" altLang="en-US" sz="2000" b="1" dirty="0" smtClean="0"/>
                <a:t>器</a:t>
              </a:r>
              <a:r>
                <a:rPr lang="en-US" altLang="zh-TW" sz="2000" b="1" dirty="0" smtClean="0"/>
                <a:t> </a:t>
              </a:r>
              <a:r>
                <a:rPr lang="zh-TW" altLang="en-US" sz="2000" b="1" dirty="0" smtClean="0"/>
                <a:t>      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REG0</a:t>
              </a:r>
              <a:r>
                <a:rPr lang="zh-TW" altLang="en-US" sz="2000" b="1" dirty="0" smtClean="0"/>
                <a:t>寫入</a:t>
              </a:r>
              <a:r>
                <a:rPr lang="en-US" altLang="zh-TW" sz="2000" b="1" dirty="0" smtClean="0"/>
                <a:t>20</a:t>
              </a:r>
              <a:r>
                <a:rPr lang="zh-TW" altLang="en-US" sz="2000" b="1" dirty="0" smtClean="0"/>
                <a:t>作為上限</a:t>
              </a:r>
              <a:r>
                <a:rPr lang="en-US" altLang="zh-TW" sz="2000" b="1" dirty="0" smtClean="0"/>
                <a:t/>
              </a:r>
              <a:br>
                <a:rPr lang="en-US" altLang="zh-TW" sz="2000" b="1" dirty="0" smtClean="0"/>
              </a:br>
              <a:r>
                <a:rPr lang="en-US" altLang="zh-TW" sz="2000" b="1" dirty="0" smtClean="0"/>
                <a:t>	REG1</a:t>
              </a:r>
              <a:r>
                <a:rPr lang="zh-TW" altLang="en-US" sz="2000" b="1" dirty="0" smtClean="0"/>
                <a:t>寫入  </a:t>
              </a:r>
              <a:r>
                <a:rPr lang="en-US" altLang="zh-TW" sz="2000" b="1" dirty="0" smtClean="0"/>
                <a:t>5</a:t>
              </a:r>
              <a:r>
                <a:rPr lang="zh-TW" altLang="en-US" sz="2000" b="1" dirty="0" smtClean="0"/>
                <a:t>作為下限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7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256000" y="1690688"/>
            <a:ext cx="7680000" cy="4714734"/>
            <a:chOff x="2256000" y="1690688"/>
            <a:chExt cx="7680000" cy="4714734"/>
          </a:xfrm>
        </p:grpSpPr>
        <p:pic>
          <p:nvPicPr>
            <p:cNvPr id="32" name="WIN_20190416_18_22_12_Pro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2441.3"/>
                  </p14:media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256000" y="2085422"/>
              <a:ext cx="7680000" cy="43200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2256000" y="1690688"/>
              <a:ext cx="4742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Step6.</a:t>
              </a:r>
              <a:r>
                <a:rPr lang="zh-TW" altLang="en-US" sz="2000" b="1" dirty="0" smtClean="0"/>
                <a:t> 上限 </a:t>
              </a:r>
              <a:r>
                <a:rPr lang="en-US" altLang="zh-TW" sz="2000" b="1" dirty="0" smtClean="0"/>
                <a:t>: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20</a:t>
              </a:r>
              <a:r>
                <a:rPr lang="zh-TW" altLang="en-US" sz="2000" b="1" dirty="0" smtClean="0"/>
                <a:t> 下限 </a:t>
              </a:r>
              <a:r>
                <a:rPr lang="en-US" altLang="zh-TW" sz="2000" b="1" dirty="0" smtClean="0"/>
                <a:t>: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5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4343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為了銜接之後的課程，在此單元將會利用此頁右上角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ug585-Zynq-7000-TRM.pdf)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使用者指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南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中找出對於開發版內的中斷向量表，了解其中程式控制的中斷分佈與可程式化邏輯中的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IRQ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，還有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Mask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與制能暫存器位址的操控方式，內容如下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FPGA  Interrupt Setting(Unit 7 ,Page 225~226)</a:t>
            </a:r>
          </a:p>
          <a:p>
            <a:r>
              <a:rPr lang="en-US" altLang="zh-TW" dirty="0"/>
              <a:t>Programmable Logic (PL) Interrupt IRQ ID (Unit 7 ,Page 231)</a:t>
            </a:r>
            <a:endParaRPr lang="zh-TW" altLang="en-US" dirty="0"/>
          </a:p>
          <a:p>
            <a:r>
              <a:rPr lang="en-US" altLang="zh-TW" dirty="0"/>
              <a:t>Interrupt state register(Unit 7 ,Page 234)(Appendix B , Page 1432)</a:t>
            </a:r>
          </a:p>
          <a:p>
            <a:r>
              <a:rPr lang="en-US" altLang="zh-TW" dirty="0"/>
              <a:t>Mask and </a:t>
            </a:r>
            <a:r>
              <a:rPr lang="en-US" altLang="zh-TW" dirty="0" err="1"/>
              <a:t>en</a:t>
            </a:r>
            <a:r>
              <a:rPr lang="en-US" altLang="zh-TW" dirty="0"/>
              <a:t>/disable register(Unit 7 ,Page 234)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327081" y="459512"/>
          <a:ext cx="4383088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封裝程式殼層物件" showAsIcon="1" r:id="rId3" imgW="1880280" imgH="514800" progId="Package">
                  <p:embed/>
                </p:oleObj>
              </mc:Choice>
              <mc:Fallback>
                <p:oleObj name="封裝程式殼層物件" showAsIcon="1" r:id="rId3" imgW="1880280" imgH="514800" progId="Pack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7081" y="459512"/>
                        <a:ext cx="4383088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50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231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FPGA  Interrupt Setting(Unit 7 ,Page 225~226)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838200" y="2276856"/>
            <a:ext cx="5254336" cy="4575838"/>
            <a:chOff x="838200" y="2276856"/>
            <a:chExt cx="5254336" cy="4575838"/>
          </a:xfrm>
        </p:grpSpPr>
        <p:grpSp>
          <p:nvGrpSpPr>
            <p:cNvPr id="18" name="群組 17"/>
            <p:cNvGrpSpPr/>
            <p:nvPr/>
          </p:nvGrpSpPr>
          <p:grpSpPr>
            <a:xfrm>
              <a:off x="838200" y="2276856"/>
              <a:ext cx="5254336" cy="4500000"/>
              <a:chOff x="838200" y="2276856"/>
              <a:chExt cx="5254336" cy="450000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276856"/>
                <a:ext cx="5254336" cy="450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7" name="矩形 6"/>
              <p:cNvSpPr/>
              <p:nvPr/>
            </p:nvSpPr>
            <p:spPr>
              <a:xfrm>
                <a:off x="1460500" y="3848100"/>
                <a:ext cx="1377950" cy="5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200" y="4684522"/>
                <a:ext cx="1504950" cy="7524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橢圓 8"/>
              <p:cNvSpPr/>
              <p:nvPr/>
            </p:nvSpPr>
            <p:spPr>
              <a:xfrm>
                <a:off x="2279650" y="5819394"/>
                <a:ext cx="254000" cy="2159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接點 10"/>
              <p:cNvCxnSpPr>
                <a:stCxn id="9" idx="0"/>
              </p:cNvCxnSpPr>
              <p:nvPr/>
            </p:nvCxnSpPr>
            <p:spPr>
              <a:xfrm flipV="1">
                <a:off x="2406650" y="4684522"/>
                <a:ext cx="948531" cy="11348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>
                <a:stCxn id="9" idx="5"/>
              </p:cNvCxnSpPr>
              <p:nvPr/>
            </p:nvCxnSpPr>
            <p:spPr>
              <a:xfrm flipV="1">
                <a:off x="2496453" y="5453888"/>
                <a:ext cx="2386697" cy="5497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矩形 5"/>
              <p:cNvSpPr/>
              <p:nvPr/>
            </p:nvSpPr>
            <p:spPr>
              <a:xfrm>
                <a:off x="2114550" y="5981700"/>
                <a:ext cx="1085850" cy="4191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 flipH="1">
              <a:off x="1302384" y="3447150"/>
              <a:ext cx="169418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軟體中斷功能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 flipH="1">
              <a:off x="3266371" y="6206363"/>
              <a:ext cx="2083897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</a:rPr>
                <a:t>可程式邏輯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(16bits)</a:t>
              </a: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16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個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IRQ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225011" y="2276856"/>
            <a:ext cx="5485158" cy="4500000"/>
            <a:chOff x="6225011" y="2276856"/>
            <a:chExt cx="5485158" cy="4500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5011" y="2276856"/>
              <a:ext cx="5485158" cy="45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矩形 18"/>
            <p:cNvSpPr/>
            <p:nvPr/>
          </p:nvSpPr>
          <p:spPr>
            <a:xfrm>
              <a:off x="6388100" y="3486150"/>
              <a:ext cx="3638550" cy="2216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 flipH="1">
              <a:off x="6388100" y="2800819"/>
              <a:ext cx="1694181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可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軟體控制中斷模組架構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34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383"/>
          </a:xfrm>
        </p:spPr>
        <p:txBody>
          <a:bodyPr/>
          <a:lstStyle/>
          <a:p>
            <a:r>
              <a:rPr lang="en-US" altLang="zh-TW" dirty="0" smtClean="0"/>
              <a:t>Programmable Logic (PL) Interrupt </a:t>
            </a:r>
            <a:r>
              <a:rPr lang="en-US" altLang="zh-TW" dirty="0"/>
              <a:t>IRQ </a:t>
            </a:r>
            <a:r>
              <a:rPr lang="en-US" altLang="zh-TW" dirty="0" smtClean="0"/>
              <a:t>ID (Unit 7 ,Page 231)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38199" y="2350008"/>
            <a:ext cx="11067289" cy="4057650"/>
            <a:chOff x="838199" y="2350008"/>
            <a:chExt cx="11067289" cy="4057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350008"/>
              <a:ext cx="6429375" cy="40576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8200" y="2734056"/>
              <a:ext cx="6429375" cy="7040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38199" y="5602224"/>
              <a:ext cx="6429376" cy="359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肘形接點 13"/>
            <p:cNvCxnSpPr/>
            <p:nvPr/>
          </p:nvCxnSpPr>
          <p:spPr>
            <a:xfrm>
              <a:off x="7267575" y="3086100"/>
              <a:ext cx="2318321" cy="139268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12" idx="3"/>
            </p:cNvCxnSpPr>
            <p:nvPr/>
          </p:nvCxnSpPr>
          <p:spPr>
            <a:xfrm flipV="1">
              <a:off x="7267575" y="4478782"/>
              <a:ext cx="1159160" cy="1303274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內容版面配置區 2"/>
            <p:cNvSpPr txBox="1">
              <a:spLocks/>
            </p:cNvSpPr>
            <p:nvPr/>
          </p:nvSpPr>
          <p:spPr>
            <a:xfrm>
              <a:off x="9613328" y="3893566"/>
              <a:ext cx="2292160" cy="11704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000" dirty="0" smtClean="0"/>
                <a:t>PL Interrupt IRQ ID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  7 : 0] = 68 ~ 61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PL[15 : 8] = 91 ~ 84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413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730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Interrupt state register(Unit 7 ,Page 234)(</a:t>
            </a:r>
            <a:r>
              <a:rPr lang="en-US" altLang="zh-TW" dirty="0"/>
              <a:t>Appendix </a:t>
            </a:r>
            <a:r>
              <a:rPr lang="en-US" altLang="zh-TW" dirty="0" smtClean="0"/>
              <a:t>B , Page 1432)</a:t>
            </a:r>
          </a:p>
          <a:p>
            <a:r>
              <a:rPr lang="en-US" altLang="zh-TW" dirty="0" smtClean="0"/>
              <a:t>Mask and </a:t>
            </a:r>
            <a:r>
              <a:rPr lang="en-US" altLang="zh-TW" dirty="0" err="1" smtClean="0"/>
              <a:t>en</a:t>
            </a:r>
            <a:r>
              <a:rPr lang="en-US" altLang="zh-TW" dirty="0" smtClean="0"/>
              <a:t>/disable register(Unit 7 ,Page 234)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21574" y="2719432"/>
            <a:ext cx="10741771" cy="3654893"/>
            <a:chOff x="821574" y="2719432"/>
            <a:chExt cx="10741771" cy="3654893"/>
          </a:xfrm>
        </p:grpSpPr>
        <p:grpSp>
          <p:nvGrpSpPr>
            <p:cNvPr id="7" name="群組 6"/>
            <p:cNvGrpSpPr/>
            <p:nvPr/>
          </p:nvGrpSpPr>
          <p:grpSpPr>
            <a:xfrm>
              <a:off x="838200" y="3108961"/>
              <a:ext cx="10725145" cy="3265364"/>
              <a:chOff x="838200" y="3108961"/>
              <a:chExt cx="10725145" cy="3265364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/>
              <a:srcRect l="607" t="2542" r="1103" b="2296"/>
              <a:stretch/>
            </p:blipFill>
            <p:spPr>
              <a:xfrm>
                <a:off x="838200" y="3108961"/>
                <a:ext cx="5400000" cy="190341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/>
              <a:srcRect l="768" t="1735" r="984" b="2047"/>
              <a:stretch/>
            </p:blipFill>
            <p:spPr>
              <a:xfrm>
                <a:off x="6257920" y="3108961"/>
                <a:ext cx="5305425" cy="242887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5012378"/>
                <a:ext cx="5400000" cy="136194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" name="文字方塊 7"/>
            <p:cNvSpPr txBox="1"/>
            <p:nvPr/>
          </p:nvSpPr>
          <p:spPr>
            <a:xfrm flipH="1">
              <a:off x="821574" y="2727745"/>
              <a:ext cx="184177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中斷狀態暫存器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 flipH="1">
              <a:off x="6238199" y="2719432"/>
              <a:ext cx="204127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遮罩與智能暫存器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 1 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</a:t>
            </a:r>
          </a:p>
          <a:p>
            <a:r>
              <a:rPr lang="en-US" altLang="zh-TW" dirty="0" smtClean="0"/>
              <a:t>LAB 2 SDK </a:t>
            </a:r>
            <a:r>
              <a:rPr lang="en-US" altLang="zh-TW" dirty="0" err="1" smtClean="0"/>
              <a:t>Helloworld</a:t>
            </a:r>
            <a:endParaRPr lang="en-US" altLang="zh-TW" dirty="0" smtClean="0"/>
          </a:p>
          <a:p>
            <a:r>
              <a:rPr lang="en-US" altLang="zh-TW" dirty="0" smtClean="0"/>
              <a:t>HW 1 Upper and Lower limit counter</a:t>
            </a:r>
          </a:p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14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38200" y="1690688"/>
            <a:ext cx="5476875" cy="2941082"/>
            <a:chOff x="0" y="-369332"/>
            <a:chExt cx="5476875" cy="294108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476875" cy="2571750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0" y="-369332"/>
              <a:ext cx="2361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建立系統</a:t>
              </a:r>
              <a:r>
                <a:rPr lang="en-US" altLang="zh-TW" sz="2000" b="1" dirty="0" smtClean="0"/>
                <a:t>CPU</a:t>
              </a:r>
              <a:endParaRPr lang="zh-TW" altLang="en-US" sz="2000" b="1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315075" y="1690688"/>
            <a:ext cx="5113769" cy="2941082"/>
            <a:chOff x="5978928" y="-369332"/>
            <a:chExt cx="5113769" cy="294108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8928" y="0"/>
              <a:ext cx="5113769" cy="257175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978929" y="-369332"/>
              <a:ext cx="424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在</a:t>
              </a:r>
              <a:r>
                <a:rPr lang="en-US" altLang="zh-TW" sz="2000" b="1" dirty="0" smtClean="0"/>
                <a:t>AXI</a:t>
              </a:r>
              <a:r>
                <a:rPr lang="zh-TW" altLang="en-US" sz="2000" b="1" dirty="0" smtClean="0"/>
                <a:t>環境中輸入</a:t>
              </a:r>
              <a:r>
                <a:rPr lang="en-US" altLang="zh-TW" sz="2000" b="1" dirty="0" smtClean="0"/>
                <a:t>LED</a:t>
              </a:r>
              <a:r>
                <a:rPr lang="zh-TW" altLang="en-US" sz="2000" b="1" dirty="0" smtClean="0"/>
                <a:t>計數程式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16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38200" y="1690688"/>
            <a:ext cx="6139544" cy="3217794"/>
            <a:chOff x="0" y="3640206"/>
            <a:chExt cx="6139544" cy="3217794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78815"/>
              <a:ext cx="6139544" cy="267918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0" y="3640206"/>
              <a:ext cx="58097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Step3. </a:t>
              </a:r>
              <a:r>
                <a:rPr lang="zh-TW" altLang="en-US" sz="2000" b="1" dirty="0" smtClean="0"/>
                <a:t>產生</a:t>
              </a:r>
              <a:r>
                <a:rPr lang="en-US" altLang="zh-TW" sz="2000" b="1" dirty="0" smtClean="0"/>
                <a:t>IP</a:t>
              </a:r>
              <a:r>
                <a:rPr lang="zh-TW" altLang="en-US" sz="2000" b="1" dirty="0" smtClean="0"/>
                <a:t>後，將其呼叫出來，藉由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AXI</a:t>
              </a:r>
              <a:r>
                <a:rPr lang="zh-TW" altLang="en-US" sz="2000" b="1" dirty="0" smtClean="0"/>
                <a:t>的方式接入</a:t>
              </a:r>
              <a:r>
                <a:rPr lang="en-US" altLang="zh-TW" sz="2000" b="1" dirty="0" smtClean="0"/>
                <a:t>CPU</a:t>
              </a:r>
              <a:r>
                <a:rPr lang="zh-TW" altLang="en-US" sz="2000" b="1" dirty="0" smtClean="0"/>
                <a:t> ，再為系統套上</a:t>
              </a:r>
              <a:r>
                <a:rPr lang="en-US" altLang="zh-TW" sz="2000" b="1" dirty="0" smtClean="0"/>
                <a:t>Wrapper</a:t>
              </a:r>
              <a:endParaRPr lang="zh-TW" altLang="en-US" sz="2000" b="1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977744" y="1690688"/>
            <a:ext cx="3152775" cy="3577799"/>
            <a:chOff x="5550390" y="-321634"/>
            <a:chExt cx="3152775" cy="35777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0390" y="93865"/>
              <a:ext cx="3152775" cy="31623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5550390" y="-321634"/>
              <a:ext cx="2697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Step4. </a:t>
              </a:r>
              <a:r>
                <a:rPr lang="zh-TW" altLang="en-US" sz="2000" b="1" dirty="0" smtClean="0"/>
                <a:t>為系統設定接腳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1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838200" y="1690688"/>
            <a:ext cx="5354799" cy="4748212"/>
            <a:chOff x="838200" y="1390590"/>
            <a:chExt cx="5354799" cy="474821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90700"/>
              <a:ext cx="4466764" cy="4348102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838200" y="1390590"/>
              <a:ext cx="5354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Step5. </a:t>
              </a:r>
              <a:r>
                <a:rPr lang="zh-TW" altLang="en-US" sz="2000" b="1" dirty="0" smtClean="0"/>
                <a:t>產生系統</a:t>
              </a:r>
              <a:r>
                <a:rPr lang="en-US" altLang="zh-TW" sz="2000" b="1" dirty="0" smtClean="0"/>
                <a:t>.Bit</a:t>
              </a:r>
              <a:r>
                <a:rPr lang="zh-TW" altLang="en-US" sz="2000" b="1" dirty="0" smtClean="0"/>
                <a:t>檔，完成後即呈現電路分佈</a:t>
              </a:r>
              <a:endParaRPr lang="zh-TW" altLang="en-US" sz="2000" b="1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192999" y="1690688"/>
            <a:ext cx="5440000" cy="4633912"/>
            <a:chOff x="6192999" y="1690688"/>
            <a:chExt cx="5440000" cy="4633912"/>
          </a:xfrm>
        </p:grpSpPr>
        <p:grpSp>
          <p:nvGrpSpPr>
            <p:cNvPr id="15" name="群組 14"/>
            <p:cNvGrpSpPr/>
            <p:nvPr/>
          </p:nvGrpSpPr>
          <p:grpSpPr>
            <a:xfrm>
              <a:off x="6192999" y="1690688"/>
              <a:ext cx="5440000" cy="3471222"/>
              <a:chOff x="9144000" y="-214725"/>
              <a:chExt cx="5440000" cy="3471222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0" y="196497"/>
                <a:ext cx="5440000" cy="3060000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9144000" y="-214725"/>
                <a:ext cx="1980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 smtClean="0"/>
                  <a:t>Step6. </a:t>
                </a:r>
                <a:r>
                  <a:rPr lang="zh-TW" altLang="en-US" sz="2000" b="1" dirty="0" smtClean="0"/>
                  <a:t>燒入</a:t>
                </a:r>
                <a:r>
                  <a:rPr lang="en-US" altLang="zh-TW" sz="2000" b="1" dirty="0" smtClean="0"/>
                  <a:t>Bit</a:t>
                </a:r>
                <a:r>
                  <a:rPr lang="zh-TW" altLang="en-US" sz="2000" b="1" dirty="0" smtClean="0"/>
                  <a:t>檔</a:t>
                </a:r>
                <a:endParaRPr lang="zh-TW" altLang="en-US" sz="2000" b="1" dirty="0"/>
              </a:p>
            </p:txBody>
          </p:sp>
        </p:grpSp>
        <p:sp>
          <p:nvSpPr>
            <p:cNvPr id="21" name="內容版面配置區 2">
              <a:extLst>
                <a:ext uri="{FF2B5EF4-FFF2-40B4-BE49-F238E27FC236}">
                  <a16:creationId xmlns:a16="http://schemas.microsoft.com/office/drawing/2014/main" id="{33F9D1F7-A1C1-4CA9-B373-82E0075B012A}"/>
                </a:ext>
              </a:extLst>
            </p:cNvPr>
            <p:cNvSpPr txBox="1">
              <a:spLocks/>
            </p:cNvSpPr>
            <p:nvPr/>
          </p:nvSpPr>
          <p:spPr>
            <a:xfrm>
              <a:off x="6192999" y="5173022"/>
              <a:ext cx="5440000" cy="115157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dirty="0" smtClean="0"/>
                <a:t>系統在</a:t>
              </a:r>
              <a:r>
                <a:rPr lang="en-US" altLang="zh-TW" sz="1800" dirty="0" smtClean="0"/>
                <a:t>Lab1</a:t>
              </a:r>
              <a:r>
                <a:rPr lang="zh-TW" altLang="en-US" sz="1800" dirty="0" smtClean="0"/>
                <a:t>完成後無動作為正常，因為使用</a:t>
              </a:r>
              <a:r>
                <a:rPr lang="en-US" altLang="zh-TW" sz="1800" dirty="0" smtClean="0"/>
                <a:t>CPU</a:t>
              </a:r>
              <a:r>
                <a:rPr lang="zh-TW" altLang="en-US" sz="1800" dirty="0" smtClean="0"/>
                <a:t>的</a:t>
              </a:r>
              <a:r>
                <a:rPr lang="en-US" altLang="zh-TW" sz="1800" dirty="0" smtClean="0"/>
                <a:t>F_CLK</a:t>
              </a:r>
              <a:r>
                <a:rPr lang="zh-TW" altLang="en-US" sz="1800" dirty="0" smtClean="0"/>
                <a:t>需要</a:t>
              </a:r>
              <a:r>
                <a:rPr lang="en-US" altLang="zh-TW" sz="1800" dirty="0" smtClean="0"/>
                <a:t>FSBL</a:t>
              </a:r>
              <a:r>
                <a:rPr lang="zh-TW" altLang="en-US" sz="1800" dirty="0" smtClean="0"/>
                <a:t>但是第一章只有純電路並沒有將</a:t>
              </a:r>
              <a:r>
                <a:rPr lang="en-US" altLang="zh-TW" sz="1800" dirty="0" smtClean="0"/>
                <a:t>CPU</a:t>
              </a:r>
              <a:r>
                <a:rPr lang="zh-TW" altLang="en-US" sz="1800" dirty="0" smtClean="0"/>
                <a:t>開機，因此無</a:t>
              </a:r>
              <a:r>
                <a:rPr lang="en-US" altLang="zh-TW" sz="1800" dirty="0" smtClean="0"/>
                <a:t>CLK</a:t>
              </a:r>
              <a:r>
                <a:rPr lang="zh-TW" altLang="en-US" sz="1800" dirty="0" smtClean="0"/>
                <a:t>產生</a:t>
              </a:r>
              <a:r>
                <a:rPr lang="en-US" altLang="zh-TW" sz="1800" dirty="0" smtClean="0"/>
                <a:t>(</a:t>
              </a:r>
              <a:r>
                <a:rPr lang="zh-TW" altLang="en-US" sz="1800" dirty="0" smtClean="0"/>
                <a:t>直接給</a:t>
              </a:r>
              <a:r>
                <a:rPr lang="en-US" altLang="zh-TW" sz="1800" dirty="0" smtClean="0"/>
                <a:t>LED</a:t>
              </a:r>
              <a:r>
                <a:rPr lang="zh-TW" altLang="en-US" sz="1800" dirty="0" smtClean="0"/>
                <a:t>數值正常</a:t>
              </a:r>
              <a:r>
                <a:rPr lang="en-US" altLang="zh-TW" sz="1800" dirty="0" smtClean="0"/>
                <a:t>)</a:t>
              </a:r>
              <a:endParaRPr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49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 SDK </a:t>
            </a:r>
            <a:r>
              <a:rPr lang="en-US" altLang="zh-TW" dirty="0" err="1"/>
              <a:t>Helloworld</a:t>
            </a:r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838200" y="1690688"/>
            <a:ext cx="4417904" cy="5026298"/>
            <a:chOff x="838200" y="1149490"/>
            <a:chExt cx="4417904" cy="50262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13116" b="5866"/>
            <a:stretch/>
          </p:blipFill>
          <p:spPr>
            <a:xfrm>
              <a:off x="838200" y="1855788"/>
              <a:ext cx="4417904" cy="432000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838200" y="1149490"/>
              <a:ext cx="44086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接續著</a:t>
              </a:r>
              <a:r>
                <a:rPr lang="en-US" altLang="zh-TW" sz="2000" b="1" dirty="0" smtClean="0"/>
                <a:t>Lab1</a:t>
              </a:r>
              <a:r>
                <a:rPr lang="zh-TW" altLang="en-US" sz="2000" b="1" dirty="0" smtClean="0"/>
                <a:t>的成果將</a:t>
              </a:r>
              <a:r>
                <a:rPr lang="en-US" altLang="zh-TW" sz="2000" b="1" dirty="0" smtClean="0"/>
                <a:t>SDK</a:t>
              </a:r>
              <a:r>
                <a:rPr lang="zh-TW" altLang="en-US" sz="2000" b="1" dirty="0" smtClean="0"/>
                <a:t>啟動，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運用軟體執行系統</a:t>
              </a:r>
              <a:endParaRPr lang="zh-TW" altLang="en-US" sz="2000" b="1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256104" y="1689100"/>
            <a:ext cx="6772275" cy="2936736"/>
            <a:chOff x="5256104" y="1689100"/>
            <a:chExt cx="6772275" cy="2936736"/>
          </a:xfrm>
        </p:grpSpPr>
        <p:grpSp>
          <p:nvGrpSpPr>
            <p:cNvPr id="9" name="群組 8"/>
            <p:cNvGrpSpPr/>
            <p:nvPr/>
          </p:nvGrpSpPr>
          <p:grpSpPr>
            <a:xfrm>
              <a:off x="5256104" y="2396986"/>
              <a:ext cx="6772275" cy="2228850"/>
              <a:chOff x="4879483" y="419273"/>
              <a:chExt cx="6772275" cy="222885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9483" y="419273"/>
                <a:ext cx="6772275" cy="222885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879483" y="1036439"/>
                <a:ext cx="2161309" cy="49725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" name="文字方塊 12"/>
            <p:cNvSpPr txBox="1"/>
            <p:nvPr/>
          </p:nvSpPr>
          <p:spPr>
            <a:xfrm>
              <a:off x="5256104" y="1689100"/>
              <a:ext cx="49559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設定完與終端機對接的</a:t>
              </a:r>
              <a:r>
                <a:rPr lang="en-US" altLang="zh-TW" sz="2000" b="1" dirty="0" smtClean="0"/>
                <a:t>Port</a:t>
              </a:r>
              <a:r>
                <a:rPr lang="zh-TW" altLang="en-US" sz="2000" b="1" dirty="0" smtClean="0"/>
                <a:t>即可執行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“Hello World”</a:t>
              </a:r>
              <a:r>
                <a:rPr lang="zh-TW" altLang="en-US" sz="2000" b="1" dirty="0" smtClean="0"/>
                <a:t>即顯示在畫面上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93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 SDK </a:t>
            </a:r>
            <a:r>
              <a:rPr lang="en-US" altLang="zh-TW" dirty="0" err="1"/>
              <a:t>Helloworld</a:t>
            </a:r>
            <a:endParaRPr lang="en-US" altLang="zh-TW" dirty="0"/>
          </a:p>
        </p:txBody>
      </p:sp>
      <p:grpSp>
        <p:nvGrpSpPr>
          <p:cNvPr id="3" name="群組 2"/>
          <p:cNvGrpSpPr/>
          <p:nvPr/>
        </p:nvGrpSpPr>
        <p:grpSpPr>
          <a:xfrm>
            <a:off x="2256000" y="1582678"/>
            <a:ext cx="7680000" cy="4720110"/>
            <a:chOff x="2256000" y="1582678"/>
            <a:chExt cx="7680000" cy="4720110"/>
          </a:xfrm>
        </p:grpSpPr>
        <p:pic>
          <p:nvPicPr>
            <p:cNvPr id="12" name="WIN_20190416_17_59_34_Pro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6233.2666"/>
                  </p14:media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256000" y="1982788"/>
              <a:ext cx="7680000" cy="432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2256000" y="1582678"/>
              <a:ext cx="39614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Step3. </a:t>
              </a:r>
              <a:r>
                <a:rPr lang="zh-TW" altLang="en-US" sz="2000" b="1" dirty="0" smtClean="0"/>
                <a:t>功能展示 </a:t>
              </a:r>
              <a:r>
                <a:rPr lang="en-US" altLang="zh-TW" sz="2000" b="1" dirty="0" smtClean="0"/>
                <a:t>=&gt;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LED</a:t>
              </a:r>
              <a:r>
                <a:rPr lang="zh-TW" altLang="en-US" sz="2000" b="1" dirty="0" smtClean="0"/>
                <a:t>上數</a:t>
              </a:r>
              <a:r>
                <a:rPr lang="en-US" altLang="zh-TW" sz="2000" b="1" dirty="0" smtClean="0"/>
                <a:t>(8 bits)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1623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38200" y="1981756"/>
            <a:ext cx="5589536" cy="2327886"/>
            <a:chOff x="0" y="-369332"/>
            <a:chExt cx="5589536" cy="232788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8554"/>
              <a:ext cx="5589536" cy="1620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63539" y="1068689"/>
              <a:ext cx="546562" cy="2410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0" y="-369332"/>
              <a:ext cx="5178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可以從系統資訊中得到</a:t>
              </a:r>
              <a:r>
                <a:rPr lang="en-US" altLang="zh-TW" sz="2000" b="1" dirty="0" smtClean="0"/>
                <a:t>Base Address</a:t>
              </a:r>
              <a:r>
                <a:rPr lang="zh-TW" altLang="en-US" sz="2000" b="1" dirty="0" smtClean="0"/>
                <a:t>為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0x43C0_0000</a:t>
              </a:r>
              <a:r>
                <a:rPr lang="zh-TW" altLang="en-US" sz="2000" b="1" dirty="0" smtClean="0"/>
                <a:t>，做之後暫存器查詢依據</a:t>
              </a:r>
              <a:endParaRPr lang="zh-TW" altLang="en-US" sz="2000" b="1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515643" y="1981756"/>
            <a:ext cx="4748864" cy="4554385"/>
            <a:chOff x="346218" y="2079673"/>
            <a:chExt cx="4748864" cy="4554385"/>
          </a:xfrm>
        </p:grpSpPr>
        <p:grpSp>
          <p:nvGrpSpPr>
            <p:cNvPr id="9" name="群組 8"/>
            <p:cNvGrpSpPr/>
            <p:nvPr/>
          </p:nvGrpSpPr>
          <p:grpSpPr>
            <a:xfrm>
              <a:off x="346218" y="3095336"/>
              <a:ext cx="2627157" cy="3538722"/>
              <a:chOff x="327746" y="1125682"/>
              <a:chExt cx="2627157" cy="3538722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747" y="1125682"/>
                <a:ext cx="2627156" cy="2253311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746" y="3378993"/>
                <a:ext cx="1792406" cy="1285411"/>
              </a:xfrm>
              <a:prstGeom prst="rect">
                <a:avLst/>
              </a:prstGeom>
            </p:spPr>
          </p:pic>
        </p:grpSp>
        <p:sp>
          <p:nvSpPr>
            <p:cNvPr id="10" name="矩形 9"/>
            <p:cNvSpPr/>
            <p:nvPr/>
          </p:nvSpPr>
          <p:spPr>
            <a:xfrm>
              <a:off x="506586" y="3692825"/>
              <a:ext cx="2410938" cy="194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1999" y="5946136"/>
              <a:ext cx="1365424" cy="488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46218" y="2079673"/>
              <a:ext cx="47488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再系統程式中打入上下限計數程式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Slv_reg0 </a:t>
              </a:r>
              <a:r>
                <a:rPr lang="zh-TW" altLang="en-US" sz="2000" b="1" dirty="0" smtClean="0"/>
                <a:t>作為上限述職的暫存器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Slv_reg1 </a:t>
              </a:r>
              <a:r>
                <a:rPr lang="zh-TW" altLang="en-US" sz="2000" b="1" dirty="0" smtClean="0"/>
                <a:t>作為下限</a:t>
              </a:r>
              <a:r>
                <a:rPr lang="zh-TW" altLang="en-US" sz="2000" b="1" dirty="0"/>
                <a:t>述職的</a:t>
              </a:r>
              <a:r>
                <a:rPr lang="zh-TW" altLang="en-US" sz="2000" b="1" dirty="0" smtClean="0"/>
                <a:t>暫存器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66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7052043" y="1686955"/>
            <a:ext cx="4683534" cy="1167807"/>
            <a:chOff x="4854429" y="3663618"/>
            <a:chExt cx="4683534" cy="116780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6017" y="4193250"/>
              <a:ext cx="3819525" cy="638175"/>
            </a:xfrm>
            <a:prstGeom prst="rect">
              <a:avLst/>
            </a:prstGeom>
          </p:spPr>
        </p:pic>
        <p:sp>
          <p:nvSpPr>
            <p:cNvPr id="17" name="標題 1">
              <a:extLst>
                <a:ext uri="{FF2B5EF4-FFF2-40B4-BE49-F238E27FC236}">
                  <a16:creationId xmlns:a16="http://schemas.microsoft.com/office/drawing/2014/main" id="{C20D2064-A703-4956-AFF2-2BBA1B243D04}"/>
                </a:ext>
              </a:extLst>
            </p:cNvPr>
            <p:cNvSpPr txBox="1">
              <a:spLocks/>
            </p:cNvSpPr>
            <p:nvPr/>
          </p:nvSpPr>
          <p:spPr>
            <a:xfrm>
              <a:off x="4854429" y="3663618"/>
              <a:ext cx="4683534" cy="3450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2000" b="1" dirty="0" smtClean="0">
                  <a:latin typeface="+mn-lt"/>
                </a:rPr>
                <a:t>Step4. </a:t>
              </a:r>
              <a:r>
                <a:rPr lang="zh-TW" altLang="en-US" sz="2000" b="1" dirty="0" smtClean="0">
                  <a:latin typeface="+mn-lt"/>
                </a:rPr>
                <a:t>觀察</a:t>
              </a:r>
              <a:r>
                <a:rPr lang="en-US" altLang="zh-TW" sz="2000" b="1" dirty="0" err="1" smtClean="0">
                  <a:latin typeface="+mn-lt"/>
                </a:rPr>
                <a:t>xparameters.h</a:t>
              </a:r>
              <a:r>
                <a:rPr lang="zh-TW" altLang="en-US" sz="2000" b="1" dirty="0" smtClean="0">
                  <a:latin typeface="+mn-lt"/>
                </a:rPr>
                <a:t> 得 </a:t>
              </a:r>
              <a:r>
                <a:rPr lang="en-US" altLang="zh-TW" sz="2000" b="1" dirty="0" err="1" smtClean="0">
                  <a:latin typeface="+mn-lt"/>
                </a:rPr>
                <a:t>BaseAddress</a:t>
              </a:r>
              <a:endParaRPr lang="zh-TW" altLang="en-US" sz="2000" b="1" dirty="0">
                <a:latin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54429" y="4500477"/>
              <a:ext cx="3821113" cy="1318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838994" y="1690688"/>
            <a:ext cx="6213049" cy="3150035"/>
            <a:chOff x="-1" y="2954712"/>
            <a:chExt cx="6213049" cy="3150035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1862"/>
              <a:ext cx="3876675" cy="191452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86387"/>
              <a:ext cx="4495800" cy="390525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771372"/>
              <a:ext cx="3971925" cy="333375"/>
            </a:xfrm>
            <a:prstGeom prst="rect">
              <a:avLst/>
            </a:prstGeom>
          </p:spPr>
        </p:pic>
        <p:sp>
          <p:nvSpPr>
            <p:cNvPr id="23" name="標題 1">
              <a:extLst>
                <a:ext uri="{FF2B5EF4-FFF2-40B4-BE49-F238E27FC236}">
                  <a16:creationId xmlns:a16="http://schemas.microsoft.com/office/drawing/2014/main" id="{56454981-F81D-47D0-812F-FF266464C05F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2954712"/>
              <a:ext cx="6213049" cy="6523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2000" b="1" dirty="0" smtClean="0">
                  <a:latin typeface="+mn-lt"/>
                </a:rPr>
                <a:t>Step3. </a:t>
              </a:r>
              <a:r>
                <a:rPr lang="zh-TW" altLang="en-US" sz="2000" b="1" dirty="0" smtClean="0">
                  <a:latin typeface="+mn-lt"/>
                </a:rPr>
                <a:t>可以觀察</a:t>
              </a:r>
              <a:r>
                <a:rPr lang="en-US" altLang="zh-TW" sz="2000" b="1" dirty="0" err="1" smtClean="0">
                  <a:latin typeface="+mn-lt"/>
                </a:rPr>
                <a:t>ipName.h</a:t>
              </a:r>
              <a:r>
                <a:rPr lang="en-US" altLang="zh-TW" sz="2000" b="1" dirty="0" smtClean="0">
                  <a:latin typeface="+mn-lt"/>
                </a:rPr>
                <a:t>(</a:t>
              </a:r>
              <a:r>
                <a:rPr lang="zh-TW" altLang="en-US" sz="2000" b="1" dirty="0" smtClean="0">
                  <a:latin typeface="+mn-lt"/>
                </a:rPr>
                <a:t>本程式命名為</a:t>
              </a:r>
              <a:r>
                <a:rPr lang="en-US" altLang="zh-TW" sz="2000" b="1" dirty="0" err="1" smtClean="0">
                  <a:latin typeface="+mn-lt"/>
                </a:rPr>
                <a:t>Limit_counter.h</a:t>
              </a:r>
              <a:r>
                <a:rPr lang="en-US" altLang="zh-TW" sz="2000" b="1" dirty="0" smtClean="0">
                  <a:latin typeface="+mn-lt"/>
                </a:rPr>
                <a:t>)</a:t>
              </a:r>
              <a:r>
                <a:rPr lang="zh-TW" altLang="en-US" sz="2000" b="1" dirty="0" smtClean="0">
                  <a:latin typeface="+mn-lt"/>
                </a:rPr>
                <a:t> 得 暫存器位址和寫入與讀出的定義函數</a:t>
              </a:r>
              <a:endParaRPr lang="zh-TW" altLang="en-US" sz="2000" b="1" dirty="0">
                <a:latin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50813" y="4725136"/>
              <a:ext cx="3287568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50812" y="5414584"/>
              <a:ext cx="4249737" cy="30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0813" y="5785827"/>
              <a:ext cx="3773488" cy="30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3306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531</Words>
  <Application>Microsoft Office PowerPoint</Application>
  <PresentationFormat>寬螢幕</PresentationFormat>
  <Paragraphs>66</Paragraphs>
  <Slides>15</Slides>
  <Notes>0</Notes>
  <HiddenSlides>0</HiddenSlides>
  <MMClips>2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標楷體</vt:lpstr>
      <vt:lpstr>Arial</vt:lpstr>
      <vt:lpstr>Calibri</vt:lpstr>
      <vt:lpstr>Calibri Light</vt:lpstr>
      <vt:lpstr>Office 佈景主題</vt:lpstr>
      <vt:lpstr>封裝程式殼層物件</vt:lpstr>
      <vt:lpstr>System on Chip HW2</vt:lpstr>
      <vt:lpstr>Outline</vt:lpstr>
      <vt:lpstr>LAB 1 LED Test</vt:lpstr>
      <vt:lpstr>LAB 1 LED Test</vt:lpstr>
      <vt:lpstr>LAB 1 LED Test</vt:lpstr>
      <vt:lpstr>LAB 2 SDK Helloworld</vt:lpstr>
      <vt:lpstr>LAB 2 SDK Helloworld</vt:lpstr>
      <vt:lpstr>HW 1 Upper and Lower limit counter</vt:lpstr>
      <vt:lpstr>HW 1 Upper and Lower limit counter</vt:lpstr>
      <vt:lpstr>HW 1 Upper and Lower limit counter</vt:lpstr>
      <vt:lpstr>HW 1 Upper and Lower limit counter</vt:lpstr>
      <vt:lpstr>Interrupt introduce</vt:lpstr>
      <vt:lpstr>Interrupt introduce</vt:lpstr>
      <vt:lpstr>Interrupt introduce</vt:lpstr>
      <vt:lpstr>Interrupt introduce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豐瑞 楊</cp:lastModifiedBy>
  <cp:revision>27</cp:revision>
  <dcterms:created xsi:type="dcterms:W3CDTF">2019-04-10T09:36:23Z</dcterms:created>
  <dcterms:modified xsi:type="dcterms:W3CDTF">2019-04-16T11:20:55Z</dcterms:modified>
</cp:coreProperties>
</file>